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91" r:id="rId2"/>
    <p:sldId id="293" r:id="rId3"/>
    <p:sldId id="292" r:id="rId4"/>
    <p:sldId id="294" r:id="rId5"/>
    <p:sldId id="295" r:id="rId6"/>
    <p:sldId id="296" r:id="rId7"/>
    <p:sldId id="297" r:id="rId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8963" autoAdjust="0"/>
  </p:normalViewPr>
  <p:slideViewPr>
    <p:cSldViewPr snapToGrid="0" snapToObjects="1">
      <p:cViewPr varScale="1">
        <p:scale>
          <a:sx n="61" d="100"/>
          <a:sy n="61" d="100"/>
        </p:scale>
        <p:origin x="127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D61ED98-1C3C-4835-969A-4837646EB994}" type="datetimeFigureOut">
              <a:rPr lang="en-GB" smtClean="0"/>
              <a:t>15/02/2022</a:t>
            </a:fld>
            <a:endParaRPr lang="en-GB" dirty="0"/>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dirty="0"/>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4BE9451-54ED-274D-97A4-487C8FBB8045}" type="datetimeFigureOut">
              <a:rPr lang="en-US" smtClean="0"/>
              <a:t>2/15/2022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dirty="0"/>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dirty="0"/>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dirty="0"/>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dirty="0"/>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dirty="0"/>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2/15/2022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2/15/2022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20A54F-F2E5-468E-8EFE-F703E247AA78}"/>
              </a:ext>
            </a:extLst>
          </p:cNvPr>
          <p:cNvSpPr txBox="1"/>
          <p:nvPr/>
        </p:nvSpPr>
        <p:spPr>
          <a:xfrm>
            <a:off x="1240221" y="1734207"/>
            <a:ext cx="6537434" cy="2554545"/>
          </a:xfrm>
          <a:prstGeom prst="rect">
            <a:avLst/>
          </a:prstGeom>
          <a:noFill/>
        </p:spPr>
        <p:txBody>
          <a:bodyPr wrap="square" rtlCol="0">
            <a:spAutoFit/>
          </a:bodyPr>
          <a:lstStyle/>
          <a:p>
            <a:pPr algn="ctr"/>
            <a:r>
              <a:rPr lang="en-GB" sz="4000" dirty="0"/>
              <a:t>A level History Revision</a:t>
            </a:r>
          </a:p>
          <a:p>
            <a:pPr algn="ctr"/>
            <a:endParaRPr lang="en-GB" sz="4000" dirty="0"/>
          </a:p>
          <a:p>
            <a:pPr algn="ctr"/>
            <a:endParaRPr lang="en-GB" sz="4000" dirty="0"/>
          </a:p>
          <a:p>
            <a:pPr algn="ctr"/>
            <a:endParaRPr lang="en-GB" sz="4000" dirty="0"/>
          </a:p>
        </p:txBody>
      </p:sp>
    </p:spTree>
    <p:extLst>
      <p:ext uri="{BB962C8B-B14F-4D97-AF65-F5344CB8AC3E}">
        <p14:creationId xmlns:p14="http://schemas.microsoft.com/office/powerpoint/2010/main" val="2541997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8030FF-B915-4631-8604-7C84A7AEB954}"/>
              </a:ext>
            </a:extLst>
          </p:cNvPr>
          <p:cNvSpPr txBox="1"/>
          <p:nvPr/>
        </p:nvSpPr>
        <p:spPr>
          <a:xfrm>
            <a:off x="304800" y="1271752"/>
            <a:ext cx="7073462" cy="3539430"/>
          </a:xfrm>
          <a:prstGeom prst="rect">
            <a:avLst/>
          </a:prstGeom>
          <a:noFill/>
        </p:spPr>
        <p:txBody>
          <a:bodyPr wrap="square" rtlCol="0">
            <a:spAutoFit/>
          </a:bodyPr>
          <a:lstStyle/>
          <a:p>
            <a:r>
              <a:rPr lang="en-GB" sz="2800" dirty="0"/>
              <a:t>Key Principles</a:t>
            </a:r>
          </a:p>
          <a:p>
            <a:endParaRPr lang="en-GB" sz="2800" dirty="0"/>
          </a:p>
          <a:p>
            <a:pPr marL="457200" indent="-457200">
              <a:buFont typeface="Arial" panose="020B0604020202020204" pitchFamily="34" charset="0"/>
              <a:buChar char="•"/>
            </a:pPr>
            <a:r>
              <a:rPr lang="en-GB" sz="2800" dirty="0"/>
              <a:t>Revision must be active, the greater the number of different ways you try and retrieve and use knowledge the more likely it is to stick.</a:t>
            </a:r>
          </a:p>
          <a:p>
            <a:pPr marL="457200" indent="-457200">
              <a:buFont typeface="Arial" panose="020B0604020202020204" pitchFamily="34" charset="0"/>
              <a:buChar char="•"/>
            </a:pPr>
            <a:r>
              <a:rPr lang="en-GB" sz="2800" dirty="0"/>
              <a:t>Follow simple process – self-generate, retrieve, evaluate, apply</a:t>
            </a:r>
          </a:p>
        </p:txBody>
      </p:sp>
    </p:spTree>
    <p:extLst>
      <p:ext uri="{BB962C8B-B14F-4D97-AF65-F5344CB8AC3E}">
        <p14:creationId xmlns:p14="http://schemas.microsoft.com/office/powerpoint/2010/main" val="3853916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8ACFA-014B-4C93-AFFC-A6880005A458}"/>
              </a:ext>
            </a:extLst>
          </p:cNvPr>
          <p:cNvSpPr txBox="1"/>
          <p:nvPr/>
        </p:nvSpPr>
        <p:spPr>
          <a:xfrm>
            <a:off x="252249" y="914400"/>
            <a:ext cx="9028386" cy="4524315"/>
          </a:xfrm>
          <a:prstGeom prst="rect">
            <a:avLst/>
          </a:prstGeom>
          <a:noFill/>
        </p:spPr>
        <p:txBody>
          <a:bodyPr wrap="square" rtlCol="0">
            <a:spAutoFit/>
          </a:bodyPr>
          <a:lstStyle/>
          <a:p>
            <a:r>
              <a:rPr lang="en-GB" sz="1600" dirty="0"/>
              <a:t>Quick Wins – What to Revise for the Mocks</a:t>
            </a:r>
          </a:p>
          <a:p>
            <a:endParaRPr lang="en-GB" sz="1600" b="1" dirty="0"/>
          </a:p>
          <a:p>
            <a:r>
              <a:rPr lang="en-GB" sz="1600" b="1" dirty="0"/>
              <a:t>Y108 –</a:t>
            </a:r>
          </a:p>
          <a:p>
            <a:pPr algn="l"/>
            <a:r>
              <a:rPr lang="en-GB" sz="1600" b="1" i="0" dirty="0">
                <a:solidFill>
                  <a:srgbClr val="000000"/>
                </a:solidFill>
                <a:effectLst/>
                <a:latin typeface="Calibri" panose="020F0502020204030204" pitchFamily="34" charset="0"/>
              </a:rPr>
              <a:t>James foreign policy &amp; disputes with parliament</a:t>
            </a:r>
          </a:p>
          <a:p>
            <a:pPr algn="l"/>
            <a:r>
              <a:rPr lang="en-GB" sz="1600" b="1" i="0" dirty="0">
                <a:solidFill>
                  <a:srgbClr val="000000"/>
                </a:solidFill>
                <a:effectLst/>
                <a:latin typeface="Calibri" panose="020F0502020204030204" pitchFamily="34" charset="0"/>
              </a:rPr>
              <a:t>Charles early years - 1625 - 29. Disputes with parliament and the collapse in the relationship between crown and parliament.</a:t>
            </a:r>
          </a:p>
          <a:p>
            <a:pPr algn="l"/>
            <a:r>
              <a:rPr lang="en-GB" sz="1600" b="1" i="0" dirty="0">
                <a:solidFill>
                  <a:srgbClr val="000000"/>
                </a:solidFill>
                <a:effectLst/>
                <a:latin typeface="Calibri" panose="020F0502020204030204" pitchFamily="34" charset="0"/>
              </a:rPr>
              <a:t>Failure to reach a settlement with Charles after the </a:t>
            </a:r>
            <a:r>
              <a:rPr lang="en-GB" sz="1600" b="1" i="0">
                <a:solidFill>
                  <a:srgbClr val="000000"/>
                </a:solidFill>
                <a:effectLst/>
                <a:latin typeface="Calibri" panose="020F0502020204030204" pitchFamily="34" charset="0"/>
              </a:rPr>
              <a:t>Civil War. Reasons </a:t>
            </a:r>
            <a:r>
              <a:rPr lang="en-GB" sz="1600" b="1" i="0" dirty="0">
                <a:solidFill>
                  <a:srgbClr val="000000"/>
                </a:solidFill>
                <a:effectLst/>
                <a:latin typeface="Calibri" panose="020F0502020204030204" pitchFamily="34" charset="0"/>
              </a:rPr>
              <a:t>for the execution of Charles I</a:t>
            </a:r>
            <a:endParaRPr lang="en-GB" sz="1600" b="1" dirty="0"/>
          </a:p>
          <a:p>
            <a:endParaRPr lang="en-GB" sz="1600" b="1" dirty="0"/>
          </a:p>
          <a:p>
            <a:r>
              <a:rPr lang="en-GB" sz="1600" b="1" dirty="0"/>
              <a:t>Y216 – </a:t>
            </a:r>
          </a:p>
          <a:p>
            <a:r>
              <a:rPr lang="en-GB" sz="1600" b="1" dirty="0"/>
              <a:t>Westward expansion – particularly, reasons for the opening up of the West and barriers that had to be overcome for this to happen.</a:t>
            </a:r>
          </a:p>
          <a:p>
            <a:r>
              <a:rPr lang="en-GB" sz="1600" b="1" dirty="0"/>
              <a:t>Sectional tension</a:t>
            </a:r>
          </a:p>
          <a:p>
            <a:r>
              <a:rPr lang="en-GB" sz="1600" b="1" dirty="0"/>
              <a:t>Native Americans</a:t>
            </a:r>
          </a:p>
          <a:p>
            <a:endParaRPr lang="en-GB" sz="1600" b="1" dirty="0"/>
          </a:p>
          <a:p>
            <a:r>
              <a:rPr lang="en-GB" sz="1600" b="1" dirty="0"/>
              <a:t>Y319 –</a:t>
            </a:r>
          </a:p>
          <a:p>
            <a:r>
              <a:rPr lang="en-GB" sz="1600" b="1" dirty="0"/>
              <a:t>2 essays from 3 – African-Americans 1865-1992, Native-Americans 1865-1992, Women 1865-1992</a:t>
            </a:r>
          </a:p>
          <a:p>
            <a:r>
              <a:rPr lang="en-GB" sz="1600" b="1" dirty="0"/>
              <a:t>Depth study interpretations question on Gilded Age – Women or Trade Unions</a:t>
            </a:r>
          </a:p>
        </p:txBody>
      </p:sp>
    </p:spTree>
    <p:extLst>
      <p:ext uri="{BB962C8B-B14F-4D97-AF65-F5344CB8AC3E}">
        <p14:creationId xmlns:p14="http://schemas.microsoft.com/office/powerpoint/2010/main" val="422381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404A7-D4DD-4A84-8C55-D30AF73BCC35}"/>
              </a:ext>
            </a:extLst>
          </p:cNvPr>
          <p:cNvSpPr txBox="1"/>
          <p:nvPr/>
        </p:nvSpPr>
        <p:spPr>
          <a:xfrm>
            <a:off x="630621" y="1177159"/>
            <a:ext cx="7714593" cy="4376198"/>
          </a:xfrm>
          <a:prstGeom prst="rect">
            <a:avLst/>
          </a:prstGeom>
          <a:noFill/>
        </p:spPr>
        <p:txBody>
          <a:bodyPr wrap="square" rtlCol="0">
            <a:spAutoFit/>
          </a:bodyPr>
          <a:lstStyle/>
          <a:p>
            <a:r>
              <a:rPr lang="en-GB" sz="1400" dirty="0"/>
              <a:t>How to revise – </a:t>
            </a:r>
          </a:p>
          <a:p>
            <a:endParaRPr lang="en-GB" sz="1400" dirty="0"/>
          </a:p>
          <a:p>
            <a:pPr>
              <a:lnSpc>
                <a:spcPct val="107000"/>
              </a:lnSpc>
              <a:spcAft>
                <a:spcPts val="800"/>
              </a:spcAft>
            </a:pPr>
            <a:r>
              <a:rPr lang="en-GB" sz="1400" b="1" i="1" dirty="0">
                <a:effectLst/>
                <a:latin typeface="Calibri" panose="020F0502020204030204" pitchFamily="34" charset="0"/>
                <a:ea typeface="Calibri" panose="020F0502020204030204" pitchFamily="34" charset="0"/>
                <a:cs typeface="Calibri" panose="020F0502020204030204" pitchFamily="34" charset="0"/>
              </a:rPr>
              <a:t>Test to Retrieve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Many students approach trying to learn knowledge so that it sticks in their mind by reading and re-reading notes and highlighting them. So, they work on the belief that repeated studying of the same material in the same way will eventually make the knowledge stay in their mind. The evidence above about the science of remembering, however, shows that this approach is unlikely to stimulate the type of brain activity that is likely to consolidate memory.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Revision must be active to be effective, in terms of conceptual knowledge you really have to use it or lose it! As long ago as 1909, a research student at the University of Illinois showed that regular practice tests improved student performance. Over 100 years of research has further shown that regular testing of knowledge and ideas helps to cement memory. Forgetting is a natural thing and needs to be combatted by regular practice tests.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alibri" panose="020F0502020204030204" pitchFamily="34" charset="0"/>
                <a:ea typeface="Calibri" panose="020F0502020204030204" pitchFamily="34" charset="0"/>
                <a:cs typeface="Calibri" panose="020F0502020204030204" pitchFamily="34" charset="0"/>
              </a:rPr>
              <a:t>Active revision involves both the generation of information as well as evaluating it. This means that students should create revision materials that they put in their own words and then test themselves regularly on this self-generated material.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3765699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706F2E-A389-48C5-BA3A-6E4246C1F2BC}"/>
              </a:ext>
            </a:extLst>
          </p:cNvPr>
          <p:cNvSpPr txBox="1"/>
          <p:nvPr/>
        </p:nvSpPr>
        <p:spPr>
          <a:xfrm>
            <a:off x="557784" y="1261872"/>
            <a:ext cx="7388352" cy="369332"/>
          </a:xfrm>
          <a:prstGeom prst="rect">
            <a:avLst/>
          </a:prstGeom>
          <a:noFill/>
        </p:spPr>
        <p:txBody>
          <a:bodyPr wrap="square" rtlCol="0">
            <a:spAutoFit/>
          </a:bodyPr>
          <a:lstStyle/>
          <a:p>
            <a:r>
              <a:rPr lang="en-GB" dirty="0"/>
              <a:t>How to revise – Use the guides provided</a:t>
            </a:r>
          </a:p>
        </p:txBody>
      </p:sp>
      <p:pic>
        <p:nvPicPr>
          <p:cNvPr id="4" name="Picture 3">
            <a:extLst>
              <a:ext uri="{FF2B5EF4-FFF2-40B4-BE49-F238E27FC236}">
                <a16:creationId xmlns:a16="http://schemas.microsoft.com/office/drawing/2014/main" id="{EF89FE29-CAC6-47D1-A976-1186A904AE4D}"/>
              </a:ext>
            </a:extLst>
          </p:cNvPr>
          <p:cNvPicPr>
            <a:picLocks noChangeAspect="1"/>
          </p:cNvPicPr>
          <p:nvPr/>
        </p:nvPicPr>
        <p:blipFill rotWithShape="1">
          <a:blip r:embed="rId2"/>
          <a:srcRect l="26899" t="27066" r="10900" b="12134"/>
          <a:stretch/>
        </p:blipFill>
        <p:spPr>
          <a:xfrm rot="20603554">
            <a:off x="375984" y="2301847"/>
            <a:ext cx="4389233" cy="2413372"/>
          </a:xfrm>
          <a:prstGeom prst="rect">
            <a:avLst/>
          </a:prstGeom>
        </p:spPr>
      </p:pic>
      <p:pic>
        <p:nvPicPr>
          <p:cNvPr id="6" name="Picture 5">
            <a:extLst>
              <a:ext uri="{FF2B5EF4-FFF2-40B4-BE49-F238E27FC236}">
                <a16:creationId xmlns:a16="http://schemas.microsoft.com/office/drawing/2014/main" id="{899F88C1-6ED6-479B-9A96-33AF53D64D58}"/>
              </a:ext>
            </a:extLst>
          </p:cNvPr>
          <p:cNvPicPr>
            <a:picLocks noChangeAspect="1"/>
          </p:cNvPicPr>
          <p:nvPr/>
        </p:nvPicPr>
        <p:blipFill rotWithShape="1">
          <a:blip r:embed="rId3"/>
          <a:srcRect l="28301" t="32578" r="27799" b="23156"/>
          <a:stretch/>
        </p:blipFill>
        <p:spPr>
          <a:xfrm rot="2025059">
            <a:off x="4343401" y="2396025"/>
            <a:ext cx="4014216" cy="2276856"/>
          </a:xfrm>
          <a:prstGeom prst="rect">
            <a:avLst/>
          </a:prstGeom>
        </p:spPr>
      </p:pic>
    </p:spTree>
    <p:extLst>
      <p:ext uri="{BB962C8B-B14F-4D97-AF65-F5344CB8AC3E}">
        <p14:creationId xmlns:p14="http://schemas.microsoft.com/office/powerpoint/2010/main" val="207301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D01D1D-E054-4173-A932-5E918816AB45}"/>
              </a:ext>
            </a:extLst>
          </p:cNvPr>
          <p:cNvSpPr txBox="1"/>
          <p:nvPr/>
        </p:nvSpPr>
        <p:spPr>
          <a:xfrm>
            <a:off x="2217928" y="801100"/>
            <a:ext cx="7388352" cy="369332"/>
          </a:xfrm>
          <a:prstGeom prst="rect">
            <a:avLst/>
          </a:prstGeom>
          <a:noFill/>
        </p:spPr>
        <p:txBody>
          <a:bodyPr wrap="square" rtlCol="0">
            <a:spAutoFit/>
          </a:bodyPr>
          <a:lstStyle/>
          <a:p>
            <a:r>
              <a:rPr lang="en-GB" dirty="0"/>
              <a:t>How to revise – Use the guides provided</a:t>
            </a:r>
          </a:p>
        </p:txBody>
      </p:sp>
      <p:sp>
        <p:nvSpPr>
          <p:cNvPr id="6" name="TextBox 5">
            <a:extLst>
              <a:ext uri="{FF2B5EF4-FFF2-40B4-BE49-F238E27FC236}">
                <a16:creationId xmlns:a16="http://schemas.microsoft.com/office/drawing/2014/main" id="{C138F499-F188-4784-9C90-BE2A0B7C730E}"/>
              </a:ext>
            </a:extLst>
          </p:cNvPr>
          <p:cNvSpPr txBox="1"/>
          <p:nvPr/>
        </p:nvSpPr>
        <p:spPr>
          <a:xfrm>
            <a:off x="297688" y="1089922"/>
            <a:ext cx="6944360" cy="3970318"/>
          </a:xfrm>
          <a:prstGeom prst="rect">
            <a:avLst/>
          </a:prstGeom>
          <a:noFill/>
        </p:spPr>
        <p:txBody>
          <a:bodyPr wrap="square" rtlCol="0">
            <a:spAutoFit/>
          </a:bodyPr>
          <a:lstStyle/>
          <a:p>
            <a:r>
              <a:rPr lang="en-GB" sz="1400" b="1" u="sng" dirty="0">
                <a:solidFill>
                  <a:srgbClr val="FF0000"/>
                </a:solidFill>
                <a:effectLst>
                  <a:outerShdw blurRad="38100" dist="38100" dir="2700000" algn="tl">
                    <a:srgbClr val="000000">
                      <a:alpha val="43137"/>
                    </a:srgbClr>
                  </a:outerShdw>
                </a:effectLst>
              </a:rPr>
              <a:t>America 1803 – 90 – Sectional Tension</a:t>
            </a:r>
          </a:p>
          <a:p>
            <a:endParaRPr lang="en-GB" sz="1400" dirty="0">
              <a:solidFill>
                <a:srgbClr val="FF0000"/>
              </a:solidFill>
            </a:endParaRPr>
          </a:p>
          <a:p>
            <a:r>
              <a:rPr lang="en-GB" sz="1400" dirty="0">
                <a:solidFill>
                  <a:srgbClr val="FF0000"/>
                </a:solidFill>
              </a:rPr>
              <a:t>3a – Complete your own revision notes on the blank version of the knowledge organiser using the populated version.</a:t>
            </a:r>
          </a:p>
          <a:p>
            <a:endParaRPr lang="en-GB" sz="1400" dirty="0">
              <a:solidFill>
                <a:srgbClr val="FF0000"/>
              </a:solidFill>
            </a:endParaRPr>
          </a:p>
          <a:p>
            <a:r>
              <a:rPr lang="en-GB" sz="1400" dirty="0">
                <a:solidFill>
                  <a:srgbClr val="FF0000"/>
                </a:solidFill>
              </a:rPr>
              <a:t>3b – Annotate sectional tension flashcards – focus on how significant or consequential issues/events were for increasing the nature of sectional tension.</a:t>
            </a:r>
          </a:p>
          <a:p>
            <a:endParaRPr lang="en-GB" sz="1400" dirty="0">
              <a:solidFill>
                <a:srgbClr val="FF0000"/>
              </a:solidFill>
            </a:endParaRPr>
          </a:p>
          <a:p>
            <a:r>
              <a:rPr lang="en-GB" sz="1400" dirty="0">
                <a:solidFill>
                  <a:srgbClr val="FF0000"/>
                </a:solidFill>
              </a:rPr>
              <a:t>3c – Test yourself – try and re-write sections of the knowledge organiser from memory using the main headings. Test yourself on the flashcards. Try and speak them out to someone else. How many do you get right? Make a note of those you get wrong.</a:t>
            </a:r>
          </a:p>
          <a:p>
            <a:endParaRPr lang="en-GB" sz="1400" dirty="0">
              <a:solidFill>
                <a:srgbClr val="FF0000"/>
              </a:solidFill>
            </a:endParaRPr>
          </a:p>
          <a:p>
            <a:r>
              <a:rPr lang="en-GB" sz="1400" dirty="0">
                <a:solidFill>
                  <a:srgbClr val="FF0000"/>
                </a:solidFill>
              </a:rPr>
              <a:t>3d – Repeat 3c.</a:t>
            </a:r>
          </a:p>
          <a:p>
            <a:endParaRPr lang="en-GB" sz="1400" dirty="0">
              <a:solidFill>
                <a:srgbClr val="FF0000"/>
              </a:solidFill>
            </a:endParaRPr>
          </a:p>
          <a:p>
            <a:endParaRPr lang="en-GB" sz="1400" dirty="0">
              <a:solidFill>
                <a:srgbClr val="FF0000"/>
              </a:solidFill>
            </a:endParaRPr>
          </a:p>
          <a:p>
            <a:r>
              <a:rPr lang="en-GB" sz="1400" dirty="0">
                <a:solidFill>
                  <a:srgbClr val="FF0000"/>
                </a:solidFill>
              </a:rPr>
              <a:t>3e – Choose a series of past questions on this topic – plan out answers, rehearse lines of argument. Check your plans and arguments against the model plans.</a:t>
            </a:r>
          </a:p>
        </p:txBody>
      </p:sp>
      <p:sp>
        <p:nvSpPr>
          <p:cNvPr id="7" name="TextBox 6">
            <a:extLst>
              <a:ext uri="{FF2B5EF4-FFF2-40B4-BE49-F238E27FC236}">
                <a16:creationId xmlns:a16="http://schemas.microsoft.com/office/drawing/2014/main" id="{976F1755-FAC7-4BF6-8A24-87E82B8B05ED}"/>
              </a:ext>
            </a:extLst>
          </p:cNvPr>
          <p:cNvSpPr txBox="1"/>
          <p:nvPr/>
        </p:nvSpPr>
        <p:spPr>
          <a:xfrm>
            <a:off x="7443216" y="1316736"/>
            <a:ext cx="1234440" cy="3416320"/>
          </a:xfrm>
          <a:prstGeom prst="rect">
            <a:avLst/>
          </a:prstGeom>
          <a:noFill/>
        </p:spPr>
        <p:txBody>
          <a:bodyPr wrap="square" rtlCol="0">
            <a:spAutoFit/>
          </a:bodyPr>
          <a:lstStyle/>
          <a:p>
            <a:r>
              <a:rPr lang="en-GB" dirty="0"/>
              <a:t>Self-generate</a:t>
            </a:r>
          </a:p>
          <a:p>
            <a:endParaRPr lang="en-GB" dirty="0"/>
          </a:p>
          <a:p>
            <a:endParaRPr lang="en-GB" dirty="0"/>
          </a:p>
          <a:p>
            <a:endParaRPr lang="en-GB" dirty="0"/>
          </a:p>
          <a:p>
            <a:r>
              <a:rPr lang="en-GB" dirty="0"/>
              <a:t>Test</a:t>
            </a:r>
          </a:p>
          <a:p>
            <a:endParaRPr lang="en-GB" dirty="0"/>
          </a:p>
          <a:p>
            <a:endParaRPr lang="en-GB" dirty="0"/>
          </a:p>
          <a:p>
            <a:r>
              <a:rPr lang="en-GB" dirty="0"/>
              <a:t>Evaluate</a:t>
            </a:r>
          </a:p>
          <a:p>
            <a:endParaRPr lang="en-GB" dirty="0"/>
          </a:p>
          <a:p>
            <a:endParaRPr lang="en-GB" dirty="0"/>
          </a:p>
          <a:p>
            <a:r>
              <a:rPr lang="en-GB" dirty="0"/>
              <a:t>Apply</a:t>
            </a:r>
          </a:p>
        </p:txBody>
      </p:sp>
    </p:spTree>
    <p:extLst>
      <p:ext uri="{BB962C8B-B14F-4D97-AF65-F5344CB8AC3E}">
        <p14:creationId xmlns:p14="http://schemas.microsoft.com/office/powerpoint/2010/main" val="2717856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3454B6-C9A1-44AF-95B8-26F6D91A1676}"/>
              </a:ext>
            </a:extLst>
          </p:cNvPr>
          <p:cNvSpPr txBox="1"/>
          <p:nvPr/>
        </p:nvSpPr>
        <p:spPr>
          <a:xfrm>
            <a:off x="539496" y="1161288"/>
            <a:ext cx="8293608" cy="4247317"/>
          </a:xfrm>
          <a:prstGeom prst="rect">
            <a:avLst/>
          </a:prstGeom>
          <a:noFill/>
        </p:spPr>
        <p:txBody>
          <a:bodyPr wrap="square" rtlCol="0">
            <a:spAutoFit/>
          </a:bodyPr>
          <a:lstStyle/>
          <a:p>
            <a:r>
              <a:rPr lang="en-GB" dirty="0"/>
              <a:t>How can parents help?</a:t>
            </a:r>
          </a:p>
          <a:p>
            <a:endParaRPr lang="en-GB" dirty="0"/>
          </a:p>
          <a:p>
            <a:r>
              <a:rPr lang="en-GB" dirty="0"/>
              <a:t>Ask what revision students have scheduled each week – get them to talk you through what they are doing and why and then show you some of their revision.</a:t>
            </a:r>
          </a:p>
          <a:p>
            <a:endParaRPr lang="en-GB" dirty="0"/>
          </a:p>
          <a:p>
            <a:r>
              <a:rPr lang="en-GB" dirty="0"/>
              <a:t>Focus on meaningful, manageable chunks of revision. So, 45 mins of really solid focused revision and then 15 to 20 mins of walking the dog, watching the TV, listening to music, is much more effective than being locked in a room for 2 and a half hours being passive.</a:t>
            </a:r>
          </a:p>
          <a:p>
            <a:endParaRPr lang="en-GB" dirty="0"/>
          </a:p>
          <a:p>
            <a:endParaRPr lang="en-GB" dirty="0"/>
          </a:p>
          <a:p>
            <a:r>
              <a:rPr lang="en-GB" dirty="0"/>
              <a:t>Help by listening and answering questions. A really effective way to learn is to explain something to somebody else – this helps arguments and ideas stick in the mind.</a:t>
            </a:r>
          </a:p>
        </p:txBody>
      </p:sp>
    </p:spTree>
    <p:extLst>
      <p:ext uri="{BB962C8B-B14F-4D97-AF65-F5344CB8AC3E}">
        <p14:creationId xmlns:p14="http://schemas.microsoft.com/office/powerpoint/2010/main" val="3930414095"/>
      </p:ext>
    </p:extLst>
  </p:cSld>
  <p:clrMapOvr>
    <a:masterClrMapping/>
  </p:clrMapOvr>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TotalTime>1265</TotalTime>
  <Words>651</Words>
  <Application>Microsoft Office PowerPoint</Application>
  <PresentationFormat>On-screen Show (4:3)</PresentationFormat>
  <Paragraphs>60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Myriad Pro</vt:lpstr>
      <vt:lpstr>Rockwell</vt:lpstr>
      <vt:lpstr>TEESDALE PPOINT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lastModifiedBy>Simon</cp:lastModifiedBy>
  <cp:revision>330</cp:revision>
  <cp:lastPrinted>2019-02-04T16:15:01Z</cp:lastPrinted>
  <dcterms:created xsi:type="dcterms:W3CDTF">2018-08-17T09:23:17Z</dcterms:created>
  <dcterms:modified xsi:type="dcterms:W3CDTF">2022-02-15T11:25:13Z</dcterms:modified>
</cp:coreProperties>
</file>